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83" r:id="rId2"/>
    <p:sldId id="302" r:id="rId3"/>
    <p:sldId id="311" r:id="rId4"/>
    <p:sldId id="296" r:id="rId5"/>
    <p:sldId id="324" r:id="rId6"/>
    <p:sldId id="325" r:id="rId7"/>
    <p:sldId id="326" r:id="rId8"/>
    <p:sldId id="320" r:id="rId9"/>
    <p:sldId id="321" r:id="rId10"/>
    <p:sldId id="322" r:id="rId11"/>
    <p:sldId id="323" r:id="rId12"/>
    <p:sldId id="313" r:id="rId13"/>
    <p:sldId id="314" r:id="rId14"/>
    <p:sldId id="300" r:id="rId15"/>
    <p:sldId id="30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autoAdjust="0"/>
    <p:restoredTop sz="86195" autoAdjust="0"/>
  </p:normalViewPr>
  <p:slideViewPr>
    <p:cSldViewPr>
      <p:cViewPr>
        <p:scale>
          <a:sx n="92" d="100"/>
          <a:sy n="92" d="100"/>
        </p:scale>
        <p:origin x="-896" y="-24"/>
      </p:cViewPr>
      <p:guideLst>
        <p:guide orient="horz" pos="2160"/>
        <p:guide pos="2880"/>
      </p:guideLst>
    </p:cSldViewPr>
  </p:slideViewPr>
  <p:outlineViewPr>
    <p:cViewPr>
      <p:scale>
        <a:sx n="33" d="100"/>
        <a:sy n="33" d="100"/>
      </p:scale>
      <p:origin x="0" y="20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0C66E7-7633-4D85-85C4-0D4AD74C6E49}" type="datetimeFigureOut">
              <a:rPr lang="en-US" smtClean="0"/>
              <a:pPr/>
              <a:t>5/15/12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B9997D-3389-4523-93FE-4C3476291DF9}" type="slidenum">
              <a:rPr lang="en-US" smtClean="0"/>
              <a:pPr/>
              <a:t>‹#›</a:t>
            </a:fld>
            <a:endParaRPr lang="en-US"/>
          </a:p>
        </p:txBody>
      </p:sp>
    </p:spTree>
    <p:extLst>
      <p:ext uri="{BB962C8B-B14F-4D97-AF65-F5344CB8AC3E}">
        <p14:creationId xmlns:p14="http://schemas.microsoft.com/office/powerpoint/2010/main" val="2647022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06BB2-E6F4-4F4C-88F4-368351E7E5A3}" type="datetimeFigureOut">
              <a:rPr lang="en-US" smtClean="0"/>
              <a:pPr/>
              <a:t>5/15/12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A62CB-B304-43C3-8B6A-CA76E54D02FD}" type="slidenum">
              <a:rPr lang="en-US" smtClean="0"/>
              <a:pPr/>
              <a:t>‹#›</a:t>
            </a:fld>
            <a:endParaRPr lang="en-US"/>
          </a:p>
        </p:txBody>
      </p:sp>
    </p:spTree>
    <p:extLst>
      <p:ext uri="{BB962C8B-B14F-4D97-AF65-F5344CB8AC3E}">
        <p14:creationId xmlns:p14="http://schemas.microsoft.com/office/powerpoint/2010/main" val="45406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aseline="0" dirty="0" smtClean="0">
                <a:latin typeface="Times New Roman" pitchFamily="18" charset="0"/>
                <a:cs typeface="Times New Roman" pitchFamily="18" charset="0"/>
              </a:rPr>
              <a:t>I’m relatively new at FWS, so if anyone has additional suggestions, please chime in!</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Show of hands:  how many FWS employees in the room?  How many participants have worked with FWS staff or resources in the past?</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We’ll begin today’s session with a brief overview of the Initiative at the Departmental level, then move on to provide an overview of how we are implementing it here in the service with a focus on a key efforts underway at NCTC.  We should have about 10 – 15 minutes at the end for questions group discussion.</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Youth was a priority for the Secretary from the very beginning and it was a specific focus of the Administration’s America’s Great Outdoors Initiative. </a:t>
            </a:r>
            <a:endParaRPr lang="en-US" sz="1200" dirty="0" smtClean="0">
              <a:latin typeface="Times New Roman" pitchFamily="18" charset="0"/>
              <a:cs typeface="Times New Roman" pitchFamily="18" charset="0"/>
            </a:endParaRP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55AB65-4EF2-4705-97BC-37BB9B9A0B7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these regional coordinators to identify potential people</a:t>
            </a:r>
            <a:r>
              <a:rPr lang="en-US" baseline="0" dirty="0" smtClean="0"/>
              <a:t> and or programs that would be of interest.  </a:t>
            </a:r>
            <a:endParaRPr lang="en-US" dirty="0"/>
          </a:p>
        </p:txBody>
      </p:sp>
      <p:sp>
        <p:nvSpPr>
          <p:cNvPr id="4" name="Slide Number Placeholder 3"/>
          <p:cNvSpPr>
            <a:spLocks noGrp="1"/>
          </p:cNvSpPr>
          <p:nvPr>
            <p:ph type="sldNum" sz="quarter" idx="10"/>
          </p:nvPr>
        </p:nvSpPr>
        <p:spPr/>
        <p:txBody>
          <a:bodyPr/>
          <a:lstStyle/>
          <a:p>
            <a:fld id="{97AA62CB-B304-43C3-8B6A-CA76E54D02FD}" type="slidenum">
              <a:rPr lang="en-US" smtClean="0"/>
              <a:pPr/>
              <a:t>10</a:t>
            </a:fld>
            <a:endParaRPr lang="en-US"/>
          </a:p>
        </p:txBody>
      </p:sp>
    </p:spTree>
    <p:extLst>
      <p:ext uri="{BB962C8B-B14F-4D97-AF65-F5344CB8AC3E}">
        <p14:creationId xmlns:p14="http://schemas.microsoft.com/office/powerpoint/2010/main" val="174510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AA62CB-B304-43C3-8B6A-CA76E54D02F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field facilities will be the most likely to have staff that are working in the arena of communications, education, or are experts in a scientific field of interest.</a:t>
            </a:r>
            <a:endParaRPr lang="en-US" dirty="0"/>
          </a:p>
        </p:txBody>
      </p:sp>
      <p:sp>
        <p:nvSpPr>
          <p:cNvPr id="4" name="Slide Number Placeholder 3"/>
          <p:cNvSpPr>
            <a:spLocks noGrp="1"/>
          </p:cNvSpPr>
          <p:nvPr>
            <p:ph type="sldNum" sz="quarter" idx="10"/>
          </p:nvPr>
        </p:nvSpPr>
        <p:spPr/>
        <p:txBody>
          <a:bodyPr/>
          <a:lstStyle/>
          <a:p>
            <a:fld id="{97AA62CB-B304-43C3-8B6A-CA76E54D02F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p:txBody>
          <a:bodyPr wrap="square" numCol="1" anchor="t" anchorCtr="0" compatLnSpc="1">
            <a:prstTxWarp prst="textNoShape">
              <a:avLst/>
            </a:prstTxWarp>
          </a:bodyPr>
          <a:lstStyle/>
          <a:p>
            <a:pPr marL="336488" indent="-336488">
              <a:spcBef>
                <a:spcPct val="20000"/>
              </a:spcBef>
              <a:buClr>
                <a:schemeClr val="folHlink"/>
              </a:buClr>
              <a:buSzPct val="75000"/>
              <a:defRPr/>
            </a:pPr>
            <a:r>
              <a:rPr lang="en-US" dirty="0" smtClean="0"/>
              <a:t>America Competes</a:t>
            </a:r>
            <a:r>
              <a:rPr lang="en-US" baseline="0" dirty="0" smtClean="0"/>
              <a:t> Act created Co-STEM to inventory and coordinate Federal STEM  programs, and develop a five year federal strategic plan for STEM Education. </a:t>
            </a:r>
          </a:p>
          <a:p>
            <a:pPr marL="336488" indent="-336488">
              <a:spcBef>
                <a:spcPct val="20000"/>
              </a:spcBef>
              <a:buClr>
                <a:schemeClr val="folHlink"/>
              </a:buClr>
              <a:buSzPct val="75000"/>
              <a:defRPr/>
            </a:pPr>
            <a:endParaRPr lang="en-US" baseline="0" dirty="0" smtClean="0"/>
          </a:p>
          <a:p>
            <a:pPr marL="336488" indent="-336488">
              <a:spcBef>
                <a:spcPct val="20000"/>
              </a:spcBef>
              <a:buClr>
                <a:schemeClr val="folHlink"/>
              </a:buClr>
              <a:buSzPct val="75000"/>
              <a:defRPr/>
            </a:pPr>
            <a:r>
              <a:rPr lang="en-US" baseline="0" dirty="0" smtClean="0"/>
              <a:t>Maria Arnold in YPS coordinating representatives from USGS, NPS, FWS, BOEM, BIA/BIE, BLM, BOR to develop DOI plan.  Expect publication by fall 2012.</a:t>
            </a:r>
          </a:p>
          <a:p>
            <a:pPr marL="336488" indent="-336488">
              <a:spcBef>
                <a:spcPct val="20000"/>
              </a:spcBef>
              <a:buClr>
                <a:schemeClr val="folHlink"/>
              </a:buClr>
              <a:buSzPct val="75000"/>
              <a:defRPr/>
            </a:pPr>
            <a:endParaRPr lang="en-US" baseline="0" dirty="0" smtClean="0"/>
          </a:p>
          <a:p>
            <a:pPr marL="336488" indent="-336488">
              <a:spcBef>
                <a:spcPct val="20000"/>
              </a:spcBef>
              <a:buClr>
                <a:schemeClr val="folHlink"/>
              </a:buClr>
              <a:buSzPct val="75000"/>
              <a:defRPr/>
            </a:pPr>
            <a:r>
              <a:rPr lang="en-US" baseline="0" dirty="0" smtClean="0"/>
              <a:t>The plan will serve to help guide field units in STEM-related program development and evaluation.  Funding resources are unknown at this time.</a:t>
            </a: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612ABD-B405-4F47-82C8-A46B1B97772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a:t>
            </a:r>
            <a:r>
              <a:rPr lang="en-US" baseline="0" dirty="0" smtClean="0"/>
              <a:t> won’t go into detailed explanation of accomplishments due to time – please see our reports.  I’ve got a couple of copies for you here today, or alternatively you can go on line.  </a:t>
            </a:r>
            <a:r>
              <a:rPr lang="en-US" baseline="0" dirty="0" err="1" smtClean="0"/>
              <a:t>Simpley</a:t>
            </a:r>
            <a:r>
              <a:rPr lang="en-US" baseline="0" dirty="0" smtClean="0"/>
              <a:t> </a:t>
            </a:r>
            <a:r>
              <a:rPr lang="en-US" baseline="0" dirty="0" err="1" smtClean="0"/>
              <a:t>google</a:t>
            </a:r>
            <a:r>
              <a:rPr lang="en-US" baseline="0" dirty="0" smtClean="0"/>
              <a:t> the titles of the reports and you can find the URLs.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97AA62CB-B304-43C3-8B6A-CA76E54D02F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additional strategies for integrating career/employment opportunities into PLT programming through partnerships with FWS and/or other Federal agencies.</a:t>
            </a:r>
            <a:endParaRPr lang="en-US" dirty="0"/>
          </a:p>
        </p:txBody>
      </p:sp>
      <p:sp>
        <p:nvSpPr>
          <p:cNvPr id="4" name="Slide Number Placeholder 3"/>
          <p:cNvSpPr>
            <a:spLocks noGrp="1"/>
          </p:cNvSpPr>
          <p:nvPr>
            <p:ph type="sldNum" sz="quarter" idx="10"/>
          </p:nvPr>
        </p:nvSpPr>
        <p:spPr/>
        <p:txBody>
          <a:bodyPr/>
          <a:lstStyle/>
          <a:p>
            <a:fld id="{97AA62CB-B304-43C3-8B6A-CA76E54D02FD}"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97AA62CB-B304-43C3-8B6A-CA76E54D02F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We need to provide pathways or a pipeline for hiring youth if we are to find the kind of employees we need to manage our resources in the future.  </a:t>
            </a:r>
          </a:p>
          <a:p>
            <a:pPr lvl="0"/>
            <a:endParaRPr lang="en-US" dirty="0" smtClean="0"/>
          </a:p>
          <a:p>
            <a:pPr lvl="0"/>
            <a:r>
              <a:rPr lang="en-US" dirty="0" smtClean="0"/>
              <a:t>We need to begin engaging youth early on to develop interests in the outdoors and the natural environment through recreational and educational experiences that culminate in part time and for some full time work.</a:t>
            </a:r>
          </a:p>
          <a:p>
            <a:pPr lvl="0"/>
            <a:endParaRPr lang="en-US" dirty="0" smtClean="0"/>
          </a:p>
          <a:p>
            <a:pPr lvl="0"/>
            <a:r>
              <a:rPr lang="en-US" dirty="0" smtClean="0"/>
              <a:t>Book demonstrates how disconnected our nation’s youth</a:t>
            </a:r>
            <a:r>
              <a:rPr lang="en-US" baseline="0" dirty="0" smtClean="0"/>
              <a:t> have become from the natural world, and have become increasingly wired with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hope you will find this afternoon’s session helpful in understanding</a:t>
            </a:r>
            <a:r>
              <a:rPr lang="en-US" baseline="0" dirty="0" smtClean="0"/>
              <a:t> what the Department and the Service are doing to </a:t>
            </a:r>
            <a:r>
              <a:rPr lang="en-US" dirty="0" smtClean="0"/>
              <a:t>improve and enhance our youth programming, and that you will freely offer your ideas for how we can improve our efforts within the Service.</a:t>
            </a:r>
          </a:p>
          <a:p>
            <a:pPr lvl="0"/>
            <a:endParaRPr lang="en-US" dirty="0" smtClean="0"/>
          </a:p>
        </p:txBody>
      </p:sp>
      <p:sp>
        <p:nvSpPr>
          <p:cNvPr id="4" name="Slide Number Placeholder 3"/>
          <p:cNvSpPr>
            <a:spLocks noGrp="1"/>
          </p:cNvSpPr>
          <p:nvPr>
            <p:ph type="sldNum" sz="quarter" idx="10"/>
          </p:nvPr>
        </p:nvSpPr>
        <p:spPr/>
        <p:txBody>
          <a:bodyPr/>
          <a:lstStyle/>
          <a:p>
            <a:fld id="{97AA62CB-B304-43C3-8B6A-CA76E54D02F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we’ll</a:t>
            </a:r>
            <a:r>
              <a:rPr lang="en-US" baseline="0" dirty="0" smtClean="0"/>
              <a:t> now focus on the Service and </a:t>
            </a:r>
            <a:r>
              <a:rPr lang="en-US" dirty="0" smtClean="0"/>
              <a:t>these goals are being implemented agency-wide</a:t>
            </a:r>
            <a:r>
              <a:rPr lang="en-US" baseline="0" dirty="0" smtClean="0"/>
              <a:t> through out the various organizational units within the agency.</a:t>
            </a:r>
            <a:endParaRPr lang="en-US" dirty="0"/>
          </a:p>
        </p:txBody>
      </p:sp>
      <p:sp>
        <p:nvSpPr>
          <p:cNvPr id="4" name="Slide Number Placeholder 3"/>
          <p:cNvSpPr>
            <a:spLocks noGrp="1"/>
          </p:cNvSpPr>
          <p:nvPr>
            <p:ph type="sldNum" sz="quarter" idx="10"/>
          </p:nvPr>
        </p:nvSpPr>
        <p:spPr/>
        <p:txBody>
          <a:bodyPr/>
          <a:lstStyle/>
          <a:p>
            <a:fld id="{97AA62CB-B304-43C3-8B6A-CA76E54D02F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 list of programs is not comprehensive and is a sampling.</a:t>
            </a:r>
          </a:p>
          <a:p>
            <a:endParaRPr lang="en-US" dirty="0" smtClean="0"/>
          </a:p>
          <a:p>
            <a:r>
              <a:rPr lang="en-US" dirty="0" smtClean="0"/>
              <a:t>FWS is</a:t>
            </a:r>
            <a:r>
              <a:rPr lang="en-US" baseline="0" dirty="0" smtClean="0"/>
              <a:t> highly decentralized and as such doesn’t have “national” educational programs that are funded or coordinated centrally.</a:t>
            </a:r>
            <a:endParaRPr lang="en-US" dirty="0" smtClean="0"/>
          </a:p>
          <a:p>
            <a:endParaRPr lang="en-US" dirty="0" smtClean="0"/>
          </a:p>
          <a:p>
            <a:r>
              <a:rPr lang="en-US" dirty="0" smtClean="0">
                <a:solidFill>
                  <a:srgbClr val="FFFF00"/>
                </a:solidFill>
              </a:rPr>
              <a:t>Handout </a:t>
            </a:r>
            <a:r>
              <a:rPr lang="en-US" dirty="0" smtClean="0"/>
              <a:t>the one page flier</a:t>
            </a:r>
            <a:r>
              <a:rPr lang="en-US" baseline="0" dirty="0" smtClean="0"/>
              <a:t> with additional information on each of the programs mentioned on the next two slides.  The handout will allow participants to find additional information on each of the programs mentioned either through a website link or an email/phone number of a FWS staffer responsible.</a:t>
            </a:r>
          </a:p>
          <a:p>
            <a:endParaRPr lang="en-US" baseline="0" dirty="0" smtClean="0"/>
          </a:p>
          <a:p>
            <a:r>
              <a:rPr lang="en-US" baseline="0" dirty="0" smtClean="0">
                <a:solidFill>
                  <a:srgbClr val="FFFF00"/>
                </a:solidFill>
              </a:rPr>
              <a:t>Handout </a:t>
            </a:r>
            <a:r>
              <a:rPr lang="en-US" baseline="0" dirty="0" smtClean="0"/>
              <a:t>Jr. Duck Stamp Fact Sheet.</a:t>
            </a:r>
          </a:p>
          <a:p>
            <a:endParaRPr lang="en-US" baseline="0" dirty="0" smtClean="0"/>
          </a:p>
          <a:p>
            <a:r>
              <a:rPr lang="en-US" baseline="0" dirty="0" smtClean="0"/>
              <a:t>Mention that both Jr. Duck and Schoolyard both have new curricula that are available on line. </a:t>
            </a:r>
          </a:p>
        </p:txBody>
      </p:sp>
      <p:sp>
        <p:nvSpPr>
          <p:cNvPr id="4" name="Slide Number Placeholder 3"/>
          <p:cNvSpPr>
            <a:spLocks noGrp="1"/>
          </p:cNvSpPr>
          <p:nvPr>
            <p:ph type="sldNum" sz="quarter" idx="10"/>
          </p:nvPr>
        </p:nvSpPr>
        <p:spPr/>
        <p:txBody>
          <a:bodyPr/>
          <a:lstStyle/>
          <a:p>
            <a:fld id="{97AA62CB-B304-43C3-8B6A-CA76E54D02F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Youth Conservation Corps:  High </a:t>
            </a:r>
            <a:r>
              <a:rPr lang="en-US" smtClean="0"/>
              <a:t>School Students (handout)</a:t>
            </a:r>
            <a:endParaRPr lang="en-US" dirty="0" smtClean="0"/>
          </a:p>
          <a:p>
            <a:endParaRPr lang="en-US" dirty="0" smtClean="0"/>
          </a:p>
          <a:p>
            <a:r>
              <a:rPr lang="en-US" dirty="0" smtClean="0"/>
              <a:t>Pathways:  College Students, Recent Graduates, and Presidential Management Fellows</a:t>
            </a:r>
          </a:p>
          <a:p>
            <a:endParaRPr lang="en-US" dirty="0" smtClean="0"/>
          </a:p>
          <a:p>
            <a:r>
              <a:rPr lang="en-US" dirty="0" smtClean="0"/>
              <a:t>Public Land Corps Hiring Authority:  Partnership Hires (high school and college)</a:t>
            </a:r>
          </a:p>
          <a:p>
            <a:endParaRPr lang="en-US" dirty="0" smtClean="0"/>
          </a:p>
          <a:p>
            <a:r>
              <a:rPr lang="en-US" dirty="0" smtClean="0"/>
              <a:t>Go to Youthgo.gov (handout)</a:t>
            </a:r>
          </a:p>
        </p:txBody>
      </p:sp>
      <p:sp>
        <p:nvSpPr>
          <p:cNvPr id="4" name="Slide Number Placeholder 3"/>
          <p:cNvSpPr>
            <a:spLocks noGrp="1"/>
          </p:cNvSpPr>
          <p:nvPr>
            <p:ph type="sldNum" sz="quarter" idx="10"/>
          </p:nvPr>
        </p:nvSpPr>
        <p:spPr/>
        <p:txBody>
          <a:bodyPr/>
          <a:lstStyle/>
          <a:p>
            <a:fld id="{97AA62CB-B304-43C3-8B6A-CA76E54D02F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in progress</a:t>
            </a:r>
          </a:p>
          <a:p>
            <a:r>
              <a:rPr lang="en-US" dirty="0" smtClean="0"/>
              <a:t>Right now, best place for one stop for all </a:t>
            </a:r>
            <a:r>
              <a:rPr lang="en-US" smtClean="0"/>
              <a:t>DOI bureaus.</a:t>
            </a:r>
            <a:endParaRPr lang="en-US" dirty="0"/>
          </a:p>
        </p:txBody>
      </p:sp>
      <p:sp>
        <p:nvSpPr>
          <p:cNvPr id="4" name="Slide Number Placeholder 3"/>
          <p:cNvSpPr>
            <a:spLocks noGrp="1"/>
          </p:cNvSpPr>
          <p:nvPr>
            <p:ph type="sldNum" sz="quarter" idx="10"/>
          </p:nvPr>
        </p:nvSpPr>
        <p:spPr/>
        <p:txBody>
          <a:bodyPr/>
          <a:lstStyle/>
          <a:p>
            <a:fld id="{97AA62CB-B304-43C3-8B6A-CA76E54D02F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to everything is to as clearly as you can identify what you want</a:t>
            </a:r>
            <a:r>
              <a:rPr lang="en-US" baseline="0" dirty="0" smtClean="0"/>
              <a:t> from FWS:  technical assistance, funding, expertise, site visit, education program support, employment program support?</a:t>
            </a:r>
            <a:endParaRPr lang="en-US" dirty="0" smtClean="0"/>
          </a:p>
          <a:p>
            <a:r>
              <a:rPr lang="en-US" dirty="0" smtClean="0"/>
              <a:t>Point out key levels of organization:  Director, Assistant Director, and Regional Director.  </a:t>
            </a:r>
          </a:p>
          <a:p>
            <a:r>
              <a:rPr lang="en-US" dirty="0" smtClean="0"/>
              <a:t>Explain that Regional organization infrastructure will not exactly mirror the national organization. </a:t>
            </a:r>
          </a:p>
          <a:p>
            <a:r>
              <a:rPr lang="en-US" dirty="0" smtClean="0"/>
              <a:t>Key is to start with the Regional Office. </a:t>
            </a:r>
            <a:endParaRPr lang="en-US" dirty="0"/>
          </a:p>
        </p:txBody>
      </p:sp>
      <p:sp>
        <p:nvSpPr>
          <p:cNvPr id="4" name="Slide Number Placeholder 3"/>
          <p:cNvSpPr>
            <a:spLocks noGrp="1"/>
          </p:cNvSpPr>
          <p:nvPr>
            <p:ph type="sldNum" sz="quarter" idx="10"/>
          </p:nvPr>
        </p:nvSpPr>
        <p:spPr/>
        <p:txBody>
          <a:bodyPr/>
          <a:lstStyle/>
          <a:p>
            <a:fld id="{97AA62CB-B304-43C3-8B6A-CA76E54D02FD}" type="slidenum">
              <a:rPr lang="en-US" smtClean="0"/>
              <a:pPr/>
              <a:t>8</a:t>
            </a:fld>
            <a:endParaRPr lang="en-US"/>
          </a:p>
        </p:txBody>
      </p:sp>
    </p:spTree>
    <p:extLst>
      <p:ext uri="{BB962C8B-B14F-4D97-AF65-F5344CB8AC3E}">
        <p14:creationId xmlns:p14="http://schemas.microsoft.com/office/powerpoint/2010/main" val="324688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by learning about the key priorities in the Region of interest.  Think</a:t>
            </a:r>
            <a:r>
              <a:rPr lang="en-US" baseline="0" dirty="0" smtClean="0"/>
              <a:t> of ways that your interests can support or address these priorities.</a:t>
            </a:r>
          </a:p>
          <a:p>
            <a:endParaRPr lang="en-US" baseline="0" dirty="0" smtClean="0"/>
          </a:p>
          <a:p>
            <a:r>
              <a:rPr lang="en-US" baseline="0" dirty="0" smtClean="0"/>
              <a:t>Remember funding is allocated for specific priorities – so if you can link your interests to those priorities, you will be more successful at tapping the agency for support.</a:t>
            </a:r>
          </a:p>
          <a:p>
            <a:endParaRPr lang="en-US" baseline="0" dirty="0" smtClean="0"/>
          </a:p>
          <a:p>
            <a:r>
              <a:rPr lang="en-US" baseline="0" dirty="0" smtClean="0"/>
              <a:t>Contact the most appropriate regional coordinator to begin inquiring about the best way to partner with the agency.</a:t>
            </a:r>
          </a:p>
          <a:p>
            <a:endParaRPr lang="en-US" baseline="0" dirty="0" smtClean="0"/>
          </a:p>
          <a:p>
            <a:r>
              <a:rPr lang="en-US" baseline="0" dirty="0" smtClean="0"/>
              <a:t>Try various regional coordinators if you don’t make progress.  Call me if you get stuck!</a:t>
            </a:r>
            <a:endParaRPr lang="en-US" dirty="0"/>
          </a:p>
        </p:txBody>
      </p:sp>
      <p:sp>
        <p:nvSpPr>
          <p:cNvPr id="4" name="Slide Number Placeholder 3"/>
          <p:cNvSpPr>
            <a:spLocks noGrp="1"/>
          </p:cNvSpPr>
          <p:nvPr>
            <p:ph type="sldNum" sz="quarter" idx="10"/>
          </p:nvPr>
        </p:nvSpPr>
        <p:spPr/>
        <p:txBody>
          <a:bodyPr/>
          <a:lstStyle/>
          <a:p>
            <a:fld id="{97AA62CB-B304-43C3-8B6A-CA76E54D02FD}" type="slidenum">
              <a:rPr lang="en-US" smtClean="0"/>
              <a:pPr/>
              <a:t>9</a:t>
            </a:fld>
            <a:endParaRPr lang="en-US"/>
          </a:p>
        </p:txBody>
      </p:sp>
    </p:spTree>
    <p:extLst>
      <p:ext uri="{BB962C8B-B14F-4D97-AF65-F5344CB8AC3E}">
        <p14:creationId xmlns:p14="http://schemas.microsoft.com/office/powerpoint/2010/main" val="70659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4EF9E7-644D-4D66-A298-65626592EC0F}" type="datetimeFigureOut">
              <a:rPr lang="en-US" smtClean="0"/>
              <a:pPr/>
              <a:t>5/15/12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2E8D300-1F4B-48E0-A716-B9E2894E72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EF9E7-644D-4D66-A298-65626592EC0F}"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D300-1F4B-48E0-A716-B9E2894E72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EF9E7-644D-4D66-A298-65626592EC0F}"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D300-1F4B-48E0-A716-B9E2894E72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EF9E7-644D-4D66-A298-65626592EC0F}"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D300-1F4B-48E0-A716-B9E2894E72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4EF9E7-644D-4D66-A298-65626592EC0F}" type="datetimeFigureOut">
              <a:rPr lang="en-US" smtClean="0"/>
              <a:pPr/>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D300-1F4B-48E0-A716-B9E2894E72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4EF9E7-644D-4D66-A298-65626592EC0F}"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8D300-1F4B-48E0-A716-B9E2894E72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4EF9E7-644D-4D66-A298-65626592EC0F}" type="datetimeFigureOut">
              <a:rPr lang="en-US" smtClean="0"/>
              <a:pPr/>
              <a:t>5/15/12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8D300-1F4B-48E0-A716-B9E2894E72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4EF9E7-644D-4D66-A298-65626592EC0F}" type="datetimeFigureOut">
              <a:rPr lang="en-US" smtClean="0"/>
              <a:pPr/>
              <a:t>5/15/12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8D300-1F4B-48E0-A716-B9E2894E72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EF9E7-644D-4D66-A298-65626592EC0F}" type="datetimeFigureOut">
              <a:rPr lang="en-US" smtClean="0"/>
              <a:pPr/>
              <a:t>5/15/12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8D300-1F4B-48E0-A716-B9E2894E72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4EF9E7-644D-4D66-A298-65626592EC0F}"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8D300-1F4B-48E0-A716-B9E2894E72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4EF9E7-644D-4D66-A298-65626592EC0F}" type="datetimeFigureOut">
              <a:rPr lang="en-US" smtClean="0"/>
              <a:pPr/>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2E8D300-1F4B-48E0-A716-B9E2894E72B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4EF9E7-644D-4D66-A298-65626592EC0F}" type="datetimeFigureOut">
              <a:rPr lang="en-US" smtClean="0"/>
              <a:pPr/>
              <a:t>5/15/12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E8D300-1F4B-48E0-A716-B9E2894E72B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emf"/><Relationship Id="rId7" Type="http://schemas.openxmlformats.org/officeDocument/2006/relationships/image" Target="../media/image6.gi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richardlouv.com/books/last-child/"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3" cstate="print"/>
          <a:srcRect/>
          <a:stretch>
            <a:fillRect/>
          </a:stretch>
        </p:blipFill>
        <p:spPr bwMode="auto">
          <a:xfrm>
            <a:off x="384464" y="429491"/>
            <a:ext cx="1676400" cy="1676400"/>
          </a:xfrm>
          <a:prstGeom prst="rect">
            <a:avLst/>
          </a:prstGeom>
          <a:noFill/>
          <a:ln w="9525">
            <a:noFill/>
            <a:miter lim="800000"/>
            <a:headEnd/>
            <a:tailEnd/>
          </a:ln>
        </p:spPr>
      </p:pic>
      <p:sp>
        <p:nvSpPr>
          <p:cNvPr id="6147" name="Rectangle 6"/>
          <p:cNvSpPr>
            <a:spLocks noChangeArrowheads="1"/>
          </p:cNvSpPr>
          <p:nvPr/>
        </p:nvSpPr>
        <p:spPr bwMode="auto">
          <a:xfrm>
            <a:off x="384464" y="2817674"/>
            <a:ext cx="8534400" cy="1594283"/>
          </a:xfrm>
          <a:prstGeom prst="rect">
            <a:avLst/>
          </a:prstGeom>
          <a:noFill/>
          <a:ln w="9525">
            <a:noFill/>
            <a:miter lim="800000"/>
            <a:headEnd/>
            <a:tailEnd/>
          </a:ln>
        </p:spPr>
        <p:txBody>
          <a:bodyPr wrap="square">
            <a:spAutoFit/>
          </a:bodyPr>
          <a:lstStyle/>
          <a:p>
            <a:pPr marL="342900" indent="-342900" algn="ctr">
              <a:spcBef>
                <a:spcPct val="20000"/>
              </a:spcBef>
              <a:buClr>
                <a:schemeClr val="folHlink"/>
              </a:buClr>
              <a:buSzPct val="75000"/>
            </a:pPr>
            <a:r>
              <a:rPr lang="en-US" sz="3600" dirty="0"/>
              <a:t>Youth in the Great </a:t>
            </a:r>
            <a:r>
              <a:rPr lang="en-US" sz="3600" dirty="0" smtClean="0"/>
              <a:t>Outdoors</a:t>
            </a:r>
          </a:p>
          <a:p>
            <a:pPr marL="342900" indent="-342900" algn="ctr">
              <a:spcBef>
                <a:spcPct val="20000"/>
              </a:spcBef>
              <a:buClr>
                <a:schemeClr val="folHlink"/>
              </a:buClr>
              <a:buSzPct val="75000"/>
            </a:pPr>
            <a:r>
              <a:rPr lang="en-US" sz="2800" dirty="0" smtClean="0"/>
              <a:t>Engaging</a:t>
            </a:r>
            <a:r>
              <a:rPr lang="en-US" sz="2800" dirty="0"/>
              <a:t>, Educating, and Employing Young People in the U.S. Fish &amp; Wildlife Service (FWS)</a:t>
            </a:r>
            <a:endParaRPr lang="en-US" sz="2800" b="1" dirty="0">
              <a:solidFill>
                <a:schemeClr val="accent1"/>
              </a:solidFill>
              <a:effectLst>
                <a:outerShdw blurRad="38100" dist="38100" dir="2700000" algn="tl">
                  <a:srgbClr val="000000">
                    <a:alpha val="43137"/>
                  </a:srgbClr>
                </a:outerShdw>
              </a:effectLst>
            </a:endParaRPr>
          </a:p>
        </p:txBody>
      </p:sp>
      <p:pic>
        <p:nvPicPr>
          <p:cNvPr id="6149" name="Picture 6" descr="http://upload.wikimedia.org/wikipedia/commons/thumb/0/0c/US-FishAndWildlifeService-Logo.svg/300px-US-FishAndWildlifeService-Logo.svg.png"/>
          <p:cNvPicPr>
            <a:picLocks noChangeAspect="1" noChangeArrowheads="1"/>
          </p:cNvPicPr>
          <p:nvPr/>
        </p:nvPicPr>
        <p:blipFill>
          <a:blip r:embed="rId4" cstate="print"/>
          <a:srcRect/>
          <a:stretch>
            <a:fillRect/>
          </a:stretch>
        </p:blipFill>
        <p:spPr bwMode="auto">
          <a:xfrm>
            <a:off x="6553200" y="98062"/>
            <a:ext cx="1219200" cy="1452562"/>
          </a:xfrm>
          <a:prstGeom prst="rect">
            <a:avLst/>
          </a:prstGeom>
          <a:noFill/>
          <a:ln w="9525">
            <a:noFill/>
            <a:miter lim="800000"/>
            <a:headEnd/>
            <a:tailEnd/>
          </a:ln>
        </p:spPr>
      </p:pic>
      <p:pic>
        <p:nvPicPr>
          <p:cNvPr id="6150" name="Picture 5" descr="NCTC-Logo.jpg"/>
          <p:cNvPicPr>
            <a:picLocks noChangeAspect="1"/>
          </p:cNvPicPr>
          <p:nvPr/>
        </p:nvPicPr>
        <p:blipFill>
          <a:blip r:embed="rId5" cstate="print"/>
          <a:srcRect/>
          <a:stretch>
            <a:fillRect/>
          </a:stretch>
        </p:blipFill>
        <p:spPr bwMode="auto">
          <a:xfrm>
            <a:off x="7882875" y="1092344"/>
            <a:ext cx="1039813" cy="1328738"/>
          </a:xfrm>
          <a:prstGeom prst="rect">
            <a:avLst/>
          </a:prstGeom>
          <a:noFill/>
          <a:ln w="9525">
            <a:noFill/>
            <a:miter lim="800000"/>
            <a:headEnd/>
            <a:tailEnd/>
          </a:ln>
        </p:spPr>
      </p:pic>
      <p:sp>
        <p:nvSpPr>
          <p:cNvPr id="2" name="TextBox 1"/>
          <p:cNvSpPr txBox="1"/>
          <p:nvPr/>
        </p:nvSpPr>
        <p:spPr>
          <a:xfrm>
            <a:off x="1832264" y="5105400"/>
            <a:ext cx="5330536" cy="1169551"/>
          </a:xfrm>
          <a:prstGeom prst="rect">
            <a:avLst/>
          </a:prstGeom>
          <a:noFill/>
        </p:spPr>
        <p:txBody>
          <a:bodyPr wrap="square" rtlCol="0">
            <a:spAutoFit/>
          </a:bodyPr>
          <a:lstStyle/>
          <a:p>
            <a:pPr algn="ctr"/>
            <a:r>
              <a:rPr lang="en-US" sz="1400" dirty="0" smtClean="0"/>
              <a:t>Drew Burnett</a:t>
            </a:r>
          </a:p>
          <a:p>
            <a:pPr algn="ctr"/>
            <a:r>
              <a:rPr lang="en-US" sz="1400" dirty="0"/>
              <a:t>U.S. Fish and Wildlife Service</a:t>
            </a:r>
          </a:p>
          <a:p>
            <a:pPr algn="ctr"/>
            <a:r>
              <a:rPr lang="en-US" sz="1400" dirty="0" smtClean="0"/>
              <a:t>National Conservation Training Center</a:t>
            </a:r>
          </a:p>
          <a:p>
            <a:pPr algn="ctr"/>
            <a:r>
              <a:rPr lang="en-US" sz="1400" dirty="0" smtClean="0"/>
              <a:t>Division of Education Outreach</a:t>
            </a:r>
          </a:p>
          <a:p>
            <a:pPr algn="ctr"/>
            <a:r>
              <a:rPr lang="en-US" sz="1400" dirty="0" smtClean="0"/>
              <a:t>Arlington, VA</a:t>
            </a:r>
          </a:p>
        </p:txBody>
      </p:sp>
      <p:pic>
        <p:nvPicPr>
          <p:cNvPr id="7" name="Picture 1"/>
          <p:cNvPicPr>
            <a:picLocks noChangeAspect="1" noChangeArrowheads="1"/>
          </p:cNvPicPr>
          <p:nvPr/>
        </p:nvPicPr>
        <p:blipFill rotWithShape="1">
          <a:blip r:embed="rId6" cstate="print"/>
          <a:srcRect l="17778" t="5956" r="20000" b="10670"/>
          <a:stretch/>
        </p:blipFill>
        <p:spPr bwMode="auto">
          <a:xfrm>
            <a:off x="2209800" y="512616"/>
            <a:ext cx="2133600" cy="2029691"/>
          </a:xfrm>
          <a:prstGeom prst="ellipse">
            <a:avLst/>
          </a:prstGeom>
          <a:noFill/>
          <a:ln w="9525">
            <a:noFill/>
            <a:miter lim="800000"/>
            <a:headEnd/>
            <a:tailEnd/>
          </a:ln>
        </p:spPr>
      </p:pic>
      <p:pic>
        <p:nvPicPr>
          <p:cNvPr id="8" name="Picture 7" descr="Refuge Logo.gif"/>
          <p:cNvPicPr>
            <a:picLocks noChangeAspect="1"/>
          </p:cNvPicPr>
          <p:nvPr/>
        </p:nvPicPr>
        <p:blipFill>
          <a:blip r:embed="rId7" cstate="print"/>
          <a:stretch>
            <a:fillRect/>
          </a:stretch>
        </p:blipFill>
        <p:spPr>
          <a:xfrm>
            <a:off x="5562600" y="1066800"/>
            <a:ext cx="914400" cy="12954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43712"/>
          </a:xfrm>
        </p:spPr>
        <p:txBody>
          <a:bodyPr>
            <a:normAutofit fontScale="90000"/>
          </a:bodyPr>
          <a:lstStyle/>
          <a:p>
            <a:r>
              <a:rPr lang="en-US" dirty="0" smtClean="0"/>
              <a:t>Key Regional Office Contacts</a:t>
            </a:r>
            <a:endParaRPr lang="en-US" dirty="0"/>
          </a:p>
        </p:txBody>
      </p:sp>
      <p:sp>
        <p:nvSpPr>
          <p:cNvPr id="3" name="Content Placeholder 2"/>
          <p:cNvSpPr>
            <a:spLocks noGrp="1"/>
          </p:cNvSpPr>
          <p:nvPr>
            <p:ph sz="half" idx="1"/>
          </p:nvPr>
        </p:nvSpPr>
        <p:spPr>
          <a:xfrm>
            <a:off x="381000" y="1219200"/>
            <a:ext cx="4038600" cy="4434840"/>
          </a:xfrm>
        </p:spPr>
        <p:txBody>
          <a:bodyPr/>
          <a:lstStyle/>
          <a:p>
            <a:r>
              <a:rPr lang="en-US" dirty="0" smtClean="0"/>
              <a:t>Youth Coordination Team Regional Coordinator</a:t>
            </a:r>
          </a:p>
          <a:p>
            <a:endParaRPr lang="en-US" dirty="0" smtClean="0"/>
          </a:p>
          <a:p>
            <a:r>
              <a:rPr lang="en-US" dirty="0" smtClean="0"/>
              <a:t>Jr. Duck Stamp Regional Coordinators</a:t>
            </a:r>
          </a:p>
          <a:p>
            <a:endParaRPr lang="en-US" dirty="0" smtClean="0"/>
          </a:p>
          <a:p>
            <a:r>
              <a:rPr lang="en-US" dirty="0"/>
              <a:t>External Affairs Office</a:t>
            </a:r>
          </a:p>
          <a:p>
            <a:pPr marL="0" indent="0">
              <a:buNone/>
            </a:pPr>
            <a:r>
              <a:rPr lang="en-US" dirty="0" smtClean="0"/>
              <a:t>	</a:t>
            </a:r>
            <a:endParaRPr lang="en-US" dirty="0"/>
          </a:p>
        </p:txBody>
      </p:sp>
      <p:sp>
        <p:nvSpPr>
          <p:cNvPr id="4" name="Content Placeholder 3"/>
          <p:cNvSpPr>
            <a:spLocks noGrp="1"/>
          </p:cNvSpPr>
          <p:nvPr>
            <p:ph sz="half" idx="2"/>
          </p:nvPr>
        </p:nvSpPr>
        <p:spPr>
          <a:xfrm>
            <a:off x="4495800" y="1219200"/>
            <a:ext cx="4038600" cy="4434840"/>
          </a:xfrm>
        </p:spPr>
        <p:txBody>
          <a:bodyPr/>
          <a:lstStyle/>
          <a:p>
            <a:r>
              <a:rPr lang="en-US" dirty="0" smtClean="0"/>
              <a:t>Connecting People with Nature Regional Coordinator</a:t>
            </a:r>
          </a:p>
          <a:p>
            <a:endParaRPr lang="en-US" dirty="0" smtClean="0"/>
          </a:p>
          <a:p>
            <a:r>
              <a:rPr lang="en-US" dirty="0" smtClean="0"/>
              <a:t>Fisheries Conservation Education Regional Coordinator</a:t>
            </a:r>
          </a:p>
          <a:p>
            <a:endParaRPr lang="en-US" dirty="0" smtClean="0"/>
          </a:p>
          <a:p>
            <a:r>
              <a:rPr lang="en-US" dirty="0" smtClean="0"/>
              <a:t>Pollinator Regional Coordinators</a:t>
            </a:r>
            <a:endParaRPr lang="en-US" dirty="0"/>
          </a:p>
        </p:txBody>
      </p:sp>
    </p:spTree>
    <p:extLst>
      <p:ext uri="{BB962C8B-B14F-4D97-AF65-F5344CB8AC3E}">
        <p14:creationId xmlns:p14="http://schemas.microsoft.com/office/powerpoint/2010/main" val="19016316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05800" cy="743712"/>
          </a:xfrm>
        </p:spPr>
        <p:txBody>
          <a:bodyPr>
            <a:normAutofit fontScale="90000"/>
          </a:bodyPr>
          <a:lstStyle/>
          <a:p>
            <a:r>
              <a:rPr lang="en-US" dirty="0" smtClean="0"/>
              <a:t>FWS Field Unit Organization</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3" y="838200"/>
            <a:ext cx="89154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8600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819912"/>
          </a:xfrm>
        </p:spPr>
        <p:txBody>
          <a:bodyPr/>
          <a:lstStyle/>
          <a:p>
            <a:r>
              <a:rPr lang="en-US" dirty="0" smtClean="0"/>
              <a:t>Key Field Facilities </a:t>
            </a:r>
            <a:endParaRPr lang="en-US" dirty="0"/>
          </a:p>
        </p:txBody>
      </p:sp>
      <p:sp>
        <p:nvSpPr>
          <p:cNvPr id="3" name="Content Placeholder 2"/>
          <p:cNvSpPr>
            <a:spLocks noGrp="1"/>
          </p:cNvSpPr>
          <p:nvPr>
            <p:ph sz="half" idx="1"/>
          </p:nvPr>
        </p:nvSpPr>
        <p:spPr/>
        <p:txBody>
          <a:bodyPr>
            <a:normAutofit/>
          </a:bodyPr>
          <a:lstStyle/>
          <a:p>
            <a:r>
              <a:rPr lang="en-US" dirty="0" smtClean="0"/>
              <a:t>National Wildlife Refuge</a:t>
            </a:r>
          </a:p>
          <a:p>
            <a:endParaRPr lang="en-US" dirty="0" smtClean="0"/>
          </a:p>
          <a:p>
            <a:r>
              <a:rPr lang="en-US" dirty="0" smtClean="0"/>
              <a:t>National Fish Hatchery</a:t>
            </a:r>
          </a:p>
          <a:p>
            <a:endParaRPr lang="en-US" dirty="0" smtClean="0"/>
          </a:p>
          <a:p>
            <a:r>
              <a:rPr lang="en-US" dirty="0" smtClean="0"/>
              <a:t>Migratory Bird Coordinator Office</a:t>
            </a:r>
          </a:p>
        </p:txBody>
      </p:sp>
      <p:sp>
        <p:nvSpPr>
          <p:cNvPr id="5" name="Content Placeholder 4"/>
          <p:cNvSpPr>
            <a:spLocks noGrp="1"/>
          </p:cNvSpPr>
          <p:nvPr>
            <p:ph sz="half" idx="2"/>
          </p:nvPr>
        </p:nvSpPr>
        <p:spPr/>
        <p:txBody>
          <a:bodyPr/>
          <a:lstStyle/>
          <a:p>
            <a:r>
              <a:rPr lang="en-US" dirty="0" smtClean="0"/>
              <a:t>Ecological Service Field Office</a:t>
            </a:r>
          </a:p>
          <a:p>
            <a:endParaRPr lang="en-US" dirty="0" smtClean="0"/>
          </a:p>
          <a:p>
            <a:r>
              <a:rPr lang="en-US" dirty="0" smtClean="0"/>
              <a:t>Wildlife Inspector Office</a:t>
            </a:r>
          </a:p>
          <a:p>
            <a:endParaRPr lang="en-US" dirty="0" smtClean="0"/>
          </a:p>
          <a:p>
            <a:r>
              <a:rPr lang="en-US" dirty="0" smtClean="0"/>
              <a:t>Regional Fire Coordinator Office</a:t>
            </a:r>
            <a:endParaRPr lang="en-US" dirty="0"/>
          </a:p>
        </p:txBody>
      </p:sp>
    </p:spTree>
    <p:extLst>
      <p:ext uri="{BB962C8B-B14F-4D97-AF65-F5344CB8AC3E}">
        <p14:creationId xmlns:p14="http://schemas.microsoft.com/office/powerpoint/2010/main" val="9408426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38200" y="808037"/>
            <a:ext cx="7546975" cy="639763"/>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DOI &amp; </a:t>
            </a:r>
            <a:r>
              <a:rPr kumimoji="0" lang="en-US" sz="4400" b="0" i="0" u="none" strike="noStrike" kern="1200" cap="none" spc="0" normalizeH="0" baseline="0" noProof="0" dirty="0" err="1" smtClean="0">
                <a:ln>
                  <a:noFill/>
                </a:ln>
                <a:solidFill>
                  <a:schemeClr val="tx2"/>
                </a:solidFill>
                <a:effectLst/>
                <a:uLnTx/>
                <a:uFillTx/>
                <a:latin typeface="+mj-lt"/>
                <a:ea typeface="+mj-ea"/>
                <a:cs typeface="+mj-cs"/>
              </a:rPr>
              <a:t>CoSTEM</a:t>
            </a:r>
            <a:endParaRPr kumimoji="0" lang="en-US" sz="44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4" name="TextBox 3"/>
          <p:cNvSpPr txBox="1"/>
          <p:nvPr/>
        </p:nvSpPr>
        <p:spPr>
          <a:xfrm>
            <a:off x="888278" y="1992868"/>
            <a:ext cx="5638800" cy="4093428"/>
          </a:xfrm>
          <a:prstGeom prst="rect">
            <a:avLst/>
          </a:prstGeom>
          <a:noFill/>
        </p:spPr>
        <p:txBody>
          <a:bodyPr wrap="square" rtlCol="0">
            <a:spAutoFit/>
          </a:bodyPr>
          <a:lstStyle/>
          <a:p>
            <a:pPr marL="342900" indent="-342900">
              <a:buFont typeface="Arial" pitchFamily="34" charset="0"/>
              <a:buChar char="•"/>
            </a:pPr>
            <a:r>
              <a:rPr lang="en-US" sz="2000" dirty="0" smtClean="0"/>
              <a:t>Federal Committee on STEM Education – White House Office of Science and Technology Policy</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DOI STEM Education and Employment Pathways Strategic Plan.  maria_arnold@ios.doi.gov</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Guidance for STEM-related program/activity development and evaluation</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Potential funding for STEM-related programs is unknown at this time</a:t>
            </a:r>
            <a:endParaRPr lang="en-US" sz="2000" dirty="0"/>
          </a:p>
        </p:txBody>
      </p:sp>
    </p:spTree>
    <p:extLst>
      <p:ext uri="{BB962C8B-B14F-4D97-AF65-F5344CB8AC3E}">
        <p14:creationId xmlns:p14="http://schemas.microsoft.com/office/powerpoint/2010/main" val="3415985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07817"/>
            <a:ext cx="8229600" cy="630383"/>
          </a:xfrm>
        </p:spPr>
        <p:txBody>
          <a:bodyPr>
            <a:normAutofit fontScale="90000"/>
          </a:bodyPr>
          <a:lstStyle/>
          <a:p>
            <a:pPr algn="ctr"/>
            <a:r>
              <a:rPr lang="en-US" dirty="0" smtClean="0"/>
              <a:t>Learn More:</a:t>
            </a:r>
            <a:endParaRPr lang="en-US" dirty="0"/>
          </a:p>
        </p:txBody>
      </p:sp>
      <p:sp>
        <p:nvSpPr>
          <p:cNvPr id="6" name="Content Placeholder 5"/>
          <p:cNvSpPr>
            <a:spLocks noGrp="1"/>
          </p:cNvSpPr>
          <p:nvPr>
            <p:ph sz="half" idx="2"/>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8" name="Content Placeholder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101" t="6437" r="857" b="1331"/>
          <a:stretch/>
        </p:blipFill>
        <p:spPr>
          <a:xfrm rot="16200000">
            <a:off x="-139411" y="1706705"/>
            <a:ext cx="3919106" cy="2878284"/>
          </a:xfr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545" t="2273" r="1704" b="5520"/>
          <a:stretch/>
        </p:blipFill>
        <p:spPr>
          <a:xfrm rot="16200000">
            <a:off x="5266460" y="1629640"/>
            <a:ext cx="4000502" cy="2951017"/>
          </a:xfrm>
          <a:prstGeom prst="rect">
            <a:avLst/>
          </a:prstGeom>
        </p:spPr>
      </p:pic>
      <p:sp>
        <p:nvSpPr>
          <p:cNvPr id="12" name="Title 1"/>
          <p:cNvSpPr txBox="1">
            <a:spLocks/>
          </p:cNvSpPr>
          <p:nvPr/>
        </p:nvSpPr>
        <p:spPr>
          <a:xfrm>
            <a:off x="512619" y="5105400"/>
            <a:ext cx="8229600" cy="630383"/>
          </a:xfrm>
          <a:prstGeom prst="rect">
            <a:avLst/>
          </a:prstGeom>
        </p:spPr>
        <p:txBody>
          <a:bodyPr vert="horz" lIns="0" rIns="0" bIns="0" anchor="b">
            <a:normAutofit fontScale="3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a:t>http://</a:t>
            </a:r>
            <a:r>
              <a:rPr lang="en-US" dirty="0" smtClean="0"/>
              <a:t>nctc.fws.gov/documents/YGOAnnualReport2011.pdf</a:t>
            </a:r>
          </a:p>
          <a:p>
            <a:pPr algn="ctr"/>
            <a:r>
              <a:rPr lang="en-US" dirty="0"/>
              <a:t>http://</a:t>
            </a:r>
            <a:r>
              <a:rPr lang="en-US" dirty="0" smtClean="0"/>
              <a:t>nctc.fws.gov/documents/YGO-2011-Annual-Employment-Report-Final.pdf</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952" y="1600200"/>
            <a:ext cx="7851648" cy="1828800"/>
          </a:xfrm>
        </p:spPr>
        <p:txBody>
          <a:bodyPr>
            <a:normAutofit/>
          </a:bodyPr>
          <a:lstStyle/>
          <a:p>
            <a:pPr algn="ctr"/>
            <a:r>
              <a:rPr lang="en-US" sz="4500" b="0" dirty="0" smtClean="0">
                <a:solidFill>
                  <a:schemeClr val="tx2"/>
                </a:solidFill>
                <a:effectLst/>
              </a:rPr>
              <a:t>Questions &amp; Discussion</a:t>
            </a:r>
            <a:endParaRPr lang="en-US" sz="4500" b="0" dirty="0">
              <a:solidFill>
                <a:schemeClr val="tx2"/>
              </a:solidFill>
              <a:effectLst/>
            </a:endParaRPr>
          </a:p>
        </p:txBody>
      </p:sp>
      <p:sp>
        <p:nvSpPr>
          <p:cNvPr id="4" name="Rectangle 3"/>
          <p:cNvSpPr/>
          <p:nvPr/>
        </p:nvSpPr>
        <p:spPr>
          <a:xfrm>
            <a:off x="2819400" y="3962400"/>
            <a:ext cx="3657600" cy="1384995"/>
          </a:xfrm>
          <a:prstGeom prst="rect">
            <a:avLst/>
          </a:prstGeom>
        </p:spPr>
        <p:txBody>
          <a:bodyPr wrap="square">
            <a:spAutoFit/>
          </a:bodyPr>
          <a:lstStyle/>
          <a:p>
            <a:pPr algn="ctr"/>
            <a:r>
              <a:rPr lang="en-US" sz="1400" dirty="0"/>
              <a:t>Drew Burnett</a:t>
            </a:r>
          </a:p>
          <a:p>
            <a:pPr algn="ctr"/>
            <a:r>
              <a:rPr lang="en-US" sz="1400" dirty="0"/>
              <a:t>U.S. Fish and Wildlife Service</a:t>
            </a:r>
          </a:p>
          <a:p>
            <a:pPr algn="ctr"/>
            <a:r>
              <a:rPr lang="en-US" sz="1400" dirty="0"/>
              <a:t>National Conservation Training Center</a:t>
            </a:r>
          </a:p>
          <a:p>
            <a:pPr algn="ctr"/>
            <a:r>
              <a:rPr lang="en-US" sz="1400" dirty="0"/>
              <a:t>Division of Education Outreach</a:t>
            </a:r>
          </a:p>
          <a:p>
            <a:pPr algn="ctr"/>
            <a:r>
              <a:rPr lang="en-US" sz="1400" dirty="0"/>
              <a:t>Arlington, VA</a:t>
            </a:r>
          </a:p>
          <a:p>
            <a:pPr algn="ctr"/>
            <a:r>
              <a:rPr lang="en-US" sz="1400" dirty="0" smtClean="0"/>
              <a:t>703-358-2606; drew_burnett@fws.gov</a:t>
            </a:r>
            <a:endParaRPr lang="en-US" sz="1400" dirty="0"/>
          </a:p>
        </p:txBody>
      </p:sp>
      <p:pic>
        <p:nvPicPr>
          <p:cNvPr id="6" name="Picture 6" descr="http://upload.wikimedia.org/wikipedia/commons/thumb/0/0c/US-FishAndWildlifeService-Logo.svg/300px-US-FishAndWildlifeService-Logo.svg.png"/>
          <p:cNvPicPr>
            <a:picLocks noChangeAspect="1" noChangeArrowheads="1"/>
          </p:cNvPicPr>
          <p:nvPr/>
        </p:nvPicPr>
        <p:blipFill>
          <a:blip r:embed="rId3" cstate="print"/>
          <a:srcRect/>
          <a:stretch>
            <a:fillRect/>
          </a:stretch>
        </p:blipFill>
        <p:spPr bwMode="auto">
          <a:xfrm>
            <a:off x="685800" y="762000"/>
            <a:ext cx="1219200" cy="1452562"/>
          </a:xfrm>
          <a:prstGeom prst="rect">
            <a:avLst/>
          </a:prstGeom>
          <a:noFill/>
          <a:ln w="9525">
            <a:noFill/>
            <a:miter lim="800000"/>
            <a:headEnd/>
            <a:tailEnd/>
          </a:ln>
        </p:spPr>
      </p:pic>
      <p:pic>
        <p:nvPicPr>
          <p:cNvPr id="7" name="Picture 5" descr="NCTC-Logo.jpg"/>
          <p:cNvPicPr>
            <a:picLocks noChangeAspect="1"/>
          </p:cNvPicPr>
          <p:nvPr/>
        </p:nvPicPr>
        <p:blipFill>
          <a:blip r:embed="rId4" cstate="print"/>
          <a:srcRect/>
          <a:stretch>
            <a:fillRect/>
          </a:stretch>
        </p:blipFill>
        <p:spPr bwMode="auto">
          <a:xfrm>
            <a:off x="7543800" y="804862"/>
            <a:ext cx="1039813" cy="13287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4500" dirty="0" smtClean="0"/>
              <a:t>Session Objectives</a:t>
            </a:r>
            <a:endParaRPr lang="en-US" sz="4500" dirty="0"/>
          </a:p>
        </p:txBody>
      </p:sp>
      <p:sp>
        <p:nvSpPr>
          <p:cNvPr id="3" name="Content Placeholder 2"/>
          <p:cNvSpPr>
            <a:spLocks noGrp="1"/>
          </p:cNvSpPr>
          <p:nvPr>
            <p:ph idx="1"/>
          </p:nvPr>
        </p:nvSpPr>
        <p:spPr>
          <a:xfrm>
            <a:off x="457200" y="1859280"/>
            <a:ext cx="8229600" cy="4389120"/>
          </a:xfrm>
        </p:spPr>
        <p:txBody>
          <a:bodyPr>
            <a:normAutofit fontScale="92500" lnSpcReduction="10000"/>
          </a:bodyPr>
          <a:lstStyle/>
          <a:p>
            <a:pPr lvl="0">
              <a:buClrTx/>
            </a:pPr>
            <a:r>
              <a:rPr lang="en-US" dirty="0" smtClean="0"/>
              <a:t>Explain the goals &amp; objectives, and key programs &amp; activities of the Youth in the Great Outdoors Initiative at the Fish and Wildlife Service.</a:t>
            </a:r>
          </a:p>
          <a:p>
            <a:pPr lvl="0">
              <a:buClrTx/>
            </a:pPr>
            <a:r>
              <a:rPr lang="en-US" dirty="0" smtClean="0"/>
              <a:t>Provide an overview of the agency’s organization and strategies PLT facilitators can use to tap expertise, personnel, and potential funding.</a:t>
            </a:r>
          </a:p>
          <a:p>
            <a:pPr lvl="0">
              <a:buClrTx/>
            </a:pPr>
            <a:r>
              <a:rPr lang="en-US" dirty="0" smtClean="0"/>
              <a:t>Review key federal student employment authorities and anticipated changes in the coming year.</a:t>
            </a:r>
          </a:p>
          <a:p>
            <a:pPr lvl="0">
              <a:buClrTx/>
            </a:pPr>
            <a:r>
              <a:rPr lang="en-US" dirty="0" smtClean="0"/>
              <a:t>Discuss additional strategies for </a:t>
            </a:r>
            <a:r>
              <a:rPr lang="en-US" dirty="0"/>
              <a:t>integrating career/employment opportunities into PLT programming through partnerships with FWS and/or other Federal agencies. </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4500" dirty="0" smtClean="0"/>
              <a:t>Why Youth?</a:t>
            </a:r>
            <a:endParaRPr lang="en-US" sz="4500" dirty="0"/>
          </a:p>
        </p:txBody>
      </p:sp>
      <p:sp>
        <p:nvSpPr>
          <p:cNvPr id="3" name="Content Placeholder 2"/>
          <p:cNvSpPr>
            <a:spLocks noGrp="1"/>
          </p:cNvSpPr>
          <p:nvPr>
            <p:ph idx="1"/>
          </p:nvPr>
        </p:nvSpPr>
        <p:spPr/>
        <p:txBody>
          <a:bodyPr>
            <a:normAutofit/>
          </a:bodyPr>
          <a:lstStyle/>
          <a:p>
            <a:pPr lvl="0">
              <a:buClrTx/>
            </a:pPr>
            <a:r>
              <a:rPr lang="en-US" dirty="0" smtClean="0"/>
              <a:t>13% of the U.S. Fish and Wildlife workforce is currently eligible for retirement, up from 2.2% in 2004.</a:t>
            </a:r>
          </a:p>
          <a:p>
            <a:pPr lvl="0">
              <a:buClrTx/>
            </a:pPr>
            <a:r>
              <a:rPr lang="en-US" dirty="0" smtClean="0"/>
              <a:t>73% are above the age of 40.</a:t>
            </a:r>
          </a:p>
          <a:p>
            <a:pPr>
              <a:buClrTx/>
            </a:pPr>
            <a:r>
              <a:rPr lang="en-US" dirty="0" smtClean="0"/>
              <a:t>6.3% of our workforce is below the age of 30, The average age of all permanent employees is 46. </a:t>
            </a:r>
          </a:p>
          <a:p>
            <a:pPr lvl="0">
              <a:buClrTx/>
            </a:pPr>
            <a:r>
              <a:rPr lang="en-US" dirty="0" smtClean="0"/>
              <a:t>Richard </a:t>
            </a:r>
            <a:r>
              <a:rPr lang="en-US" dirty="0" err="1" smtClean="0"/>
              <a:t>Louv’s</a:t>
            </a:r>
            <a:r>
              <a:rPr lang="en-US" dirty="0" smtClean="0"/>
              <a:t> book </a:t>
            </a:r>
            <a:r>
              <a:rPr lang="en-US" i="1" dirty="0" smtClean="0"/>
              <a:t>Nature Deficit Disorder</a:t>
            </a:r>
            <a:endParaRPr lang="en-US" dirty="0" smtClean="0"/>
          </a:p>
          <a:p>
            <a:endParaRPr lang="en-US" dirty="0"/>
          </a:p>
        </p:txBody>
      </p:sp>
      <p:pic>
        <p:nvPicPr>
          <p:cNvPr id="23554" name="Picture 2" descr="Last Child in the Woods">
            <a:hlinkClick r:id="rId3" tooltip="Last Child in the Woods, by Richard Louv"/>
          </p:cNvPr>
          <p:cNvPicPr>
            <a:picLocks noChangeAspect="1" noChangeArrowheads="1"/>
          </p:cNvPicPr>
          <p:nvPr/>
        </p:nvPicPr>
        <p:blipFill>
          <a:blip r:embed="rId4" cstate="print"/>
          <a:srcRect/>
          <a:stretch>
            <a:fillRect/>
          </a:stretch>
        </p:blipFill>
        <p:spPr bwMode="auto">
          <a:xfrm>
            <a:off x="3886200" y="4724400"/>
            <a:ext cx="1143000" cy="17716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08888"/>
          </a:xfrm>
        </p:spPr>
        <p:txBody>
          <a:bodyPr>
            <a:normAutofit/>
          </a:bodyPr>
          <a:lstStyle/>
          <a:p>
            <a:pPr algn="ctr"/>
            <a:r>
              <a:rPr lang="en-US" sz="4400" dirty="0" smtClean="0"/>
              <a:t>FWS YGO Goals</a:t>
            </a:r>
            <a:endParaRPr lang="en-US" sz="4400" dirty="0"/>
          </a:p>
        </p:txBody>
      </p:sp>
      <p:sp>
        <p:nvSpPr>
          <p:cNvPr id="3" name="Content Placeholder 2"/>
          <p:cNvSpPr>
            <a:spLocks noGrp="1"/>
          </p:cNvSpPr>
          <p:nvPr>
            <p:ph idx="1"/>
          </p:nvPr>
        </p:nvSpPr>
        <p:spPr/>
        <p:txBody>
          <a:bodyPr>
            <a:normAutofit/>
          </a:bodyPr>
          <a:lstStyle/>
          <a:p>
            <a:pPr>
              <a:spcBef>
                <a:spcPts val="0"/>
              </a:spcBef>
              <a:defRPr/>
            </a:pPr>
            <a:r>
              <a:rPr lang="en-US" b="1" dirty="0" smtClean="0"/>
              <a:t>Goal 1: </a:t>
            </a:r>
            <a:r>
              <a:rPr lang="en-US" u="sng" dirty="0" smtClean="0"/>
              <a:t>Employ</a:t>
            </a:r>
            <a:r>
              <a:rPr lang="en-US" dirty="0" smtClean="0"/>
              <a:t> youth to protect our communities and restore our environment.</a:t>
            </a:r>
          </a:p>
          <a:p>
            <a:r>
              <a:rPr lang="en-US" b="1" dirty="0" smtClean="0"/>
              <a:t>Goal 2: </a:t>
            </a:r>
            <a:r>
              <a:rPr lang="en-US" u="sng" dirty="0" smtClean="0"/>
              <a:t>Educate</a:t>
            </a:r>
            <a:r>
              <a:rPr lang="en-US" dirty="0" smtClean="0"/>
              <a:t> youth about our lands, waters, wildlife, culture and heritage.</a:t>
            </a:r>
          </a:p>
          <a:p>
            <a:r>
              <a:rPr lang="en-US" b="1" dirty="0" smtClean="0"/>
              <a:t>Goal 3:  </a:t>
            </a:r>
            <a:r>
              <a:rPr lang="en-US" u="sng" dirty="0" smtClean="0"/>
              <a:t>Engage</a:t>
            </a:r>
            <a:r>
              <a:rPr lang="en-US" dirty="0" smtClean="0"/>
              <a:t> youth from all backgrounds, all walks of life.</a:t>
            </a:r>
          </a:p>
          <a:p>
            <a:endParaRPr lang="en-US" dirty="0" smtClean="0"/>
          </a:p>
          <a:p>
            <a:endParaRPr lang="en-US" dirty="0" smtClean="0"/>
          </a:p>
        </p:txBody>
      </p:sp>
      <p:pic>
        <p:nvPicPr>
          <p:cNvPr id="4" name="Picture 10" descr="boy fishing 1"/>
          <p:cNvPicPr>
            <a:picLocks noChangeAspect="1" noChangeArrowheads="1"/>
          </p:cNvPicPr>
          <p:nvPr/>
        </p:nvPicPr>
        <p:blipFill>
          <a:blip r:embed="rId3" cstate="print"/>
          <a:srcRect/>
          <a:stretch>
            <a:fillRect/>
          </a:stretch>
        </p:blipFill>
        <p:spPr bwMode="auto">
          <a:xfrm>
            <a:off x="2057400" y="4267200"/>
            <a:ext cx="2124075" cy="2127250"/>
          </a:xfrm>
          <a:prstGeom prst="rect">
            <a:avLst/>
          </a:prstGeom>
          <a:ln>
            <a:noFill/>
          </a:ln>
          <a:effectLst>
            <a:outerShdw blurRad="292100" dist="139700" dir="2700000" algn="tl" rotWithShape="0">
              <a:srgbClr val="333333">
                <a:alpha val="65000"/>
              </a:srgbClr>
            </a:outerShdw>
          </a:effectLst>
        </p:spPr>
      </p:pic>
      <p:pic>
        <p:nvPicPr>
          <p:cNvPr id="5" name="Picture 4" descr="A Public Lands Corps member at Kings Canyon National Park."/>
          <p:cNvPicPr>
            <a:picLocks noChangeAspect="1" noChangeArrowheads="1"/>
          </p:cNvPicPr>
          <p:nvPr/>
        </p:nvPicPr>
        <p:blipFill>
          <a:blip r:embed="rId4" cstate="print"/>
          <a:srcRect/>
          <a:stretch>
            <a:fillRect/>
          </a:stretch>
        </p:blipFill>
        <p:spPr bwMode="auto">
          <a:xfrm>
            <a:off x="5257800" y="4343400"/>
            <a:ext cx="1898650" cy="2057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500" dirty="0" smtClean="0"/>
              <a:t>FWS YGO Activities</a:t>
            </a:r>
            <a:endParaRPr lang="en-US" sz="4500" dirty="0"/>
          </a:p>
        </p:txBody>
      </p:sp>
      <p:sp>
        <p:nvSpPr>
          <p:cNvPr id="3" name="Text Placeholder 2"/>
          <p:cNvSpPr>
            <a:spLocks noGrp="1"/>
          </p:cNvSpPr>
          <p:nvPr>
            <p:ph type="body" idx="1"/>
          </p:nvPr>
        </p:nvSpPr>
        <p:spPr>
          <a:xfrm>
            <a:off x="1447800" y="1855248"/>
            <a:ext cx="2590800" cy="659352"/>
          </a:xfrm>
        </p:spPr>
        <p:txBody>
          <a:bodyPr/>
          <a:lstStyle/>
          <a:p>
            <a:r>
              <a:rPr lang="en-US" u="sng" dirty="0" smtClean="0"/>
              <a:t>Engage</a:t>
            </a:r>
            <a:endParaRPr lang="en-US" u="sng" dirty="0"/>
          </a:p>
        </p:txBody>
      </p:sp>
      <p:sp>
        <p:nvSpPr>
          <p:cNvPr id="4" name="Text Placeholder 3"/>
          <p:cNvSpPr>
            <a:spLocks noGrp="1"/>
          </p:cNvSpPr>
          <p:nvPr>
            <p:ph type="body" sz="half" idx="3"/>
          </p:nvPr>
        </p:nvSpPr>
        <p:spPr>
          <a:xfrm>
            <a:off x="5257800" y="1828800"/>
            <a:ext cx="2667000" cy="654843"/>
          </a:xfrm>
        </p:spPr>
        <p:txBody>
          <a:bodyPr/>
          <a:lstStyle/>
          <a:p>
            <a:r>
              <a:rPr lang="en-US" u="sng" dirty="0" smtClean="0"/>
              <a:t>Educate</a:t>
            </a:r>
            <a:endParaRPr lang="en-US" u="sng" dirty="0"/>
          </a:p>
        </p:txBody>
      </p:sp>
      <p:sp>
        <p:nvSpPr>
          <p:cNvPr id="5" name="Content Placeholder 4"/>
          <p:cNvSpPr>
            <a:spLocks noGrp="1"/>
          </p:cNvSpPr>
          <p:nvPr>
            <p:ph sz="quarter" idx="2"/>
          </p:nvPr>
        </p:nvSpPr>
        <p:spPr>
          <a:xfrm>
            <a:off x="457200" y="2514600"/>
            <a:ext cx="3429000" cy="3845720"/>
          </a:xfrm>
        </p:spPr>
        <p:txBody>
          <a:bodyPr>
            <a:normAutofit/>
          </a:bodyPr>
          <a:lstStyle/>
          <a:p>
            <a:pPr marL="0" indent="0">
              <a:buClrTx/>
            </a:pPr>
            <a:r>
              <a:rPr lang="en-US" dirty="0" smtClean="0"/>
              <a:t>Connecting People with Nature:  </a:t>
            </a:r>
          </a:p>
          <a:p>
            <a:pPr marL="365760" lvl="1" indent="0">
              <a:buClrTx/>
              <a:buNone/>
            </a:pPr>
            <a:r>
              <a:rPr lang="en-US" sz="1800" dirty="0" smtClean="0"/>
              <a:t>Neighborhood Explorers</a:t>
            </a:r>
          </a:p>
          <a:p>
            <a:pPr marL="365760" lvl="1" indent="0">
              <a:buClrTx/>
              <a:buNone/>
            </a:pPr>
            <a:r>
              <a:rPr lang="en-US" sz="1800" dirty="0" smtClean="0"/>
              <a:t>Regional Funding Initiative</a:t>
            </a:r>
          </a:p>
          <a:p>
            <a:pPr marL="0" indent="0">
              <a:buClrTx/>
            </a:pPr>
            <a:r>
              <a:rPr lang="en-US" dirty="0" smtClean="0"/>
              <a:t>Scouting and 4-H</a:t>
            </a:r>
          </a:p>
          <a:p>
            <a:pPr marL="0" indent="0">
              <a:buClrTx/>
            </a:pPr>
            <a:r>
              <a:rPr lang="en-US" dirty="0" smtClean="0"/>
              <a:t>Nature Play Corps</a:t>
            </a:r>
          </a:p>
          <a:p>
            <a:pPr marL="0" indent="0">
              <a:buClrTx/>
            </a:pPr>
            <a:r>
              <a:rPr lang="en-US" dirty="0"/>
              <a:t>Let’s Go Outside</a:t>
            </a:r>
          </a:p>
          <a:p>
            <a:pPr marL="0" indent="0">
              <a:buClrTx/>
            </a:pPr>
            <a:r>
              <a:rPr lang="en-US" dirty="0"/>
              <a:t>Get to Know (G2K</a:t>
            </a:r>
            <a:r>
              <a:rPr lang="en-US" dirty="0" smtClean="0"/>
              <a:t>)</a:t>
            </a:r>
          </a:p>
          <a:p>
            <a:pPr marL="0" indent="0">
              <a:buNone/>
            </a:pPr>
            <a:endParaRPr lang="en-US" sz="1800" dirty="0" smtClean="0"/>
          </a:p>
          <a:p>
            <a:pPr marL="0" indent="0">
              <a:buNone/>
            </a:pPr>
            <a:endParaRPr lang="en-US" sz="1800" dirty="0"/>
          </a:p>
        </p:txBody>
      </p:sp>
      <p:sp>
        <p:nvSpPr>
          <p:cNvPr id="6" name="Content Placeholder 5"/>
          <p:cNvSpPr>
            <a:spLocks noGrp="1"/>
          </p:cNvSpPr>
          <p:nvPr>
            <p:ph sz="quarter" idx="4"/>
          </p:nvPr>
        </p:nvSpPr>
        <p:spPr>
          <a:xfrm>
            <a:off x="4800600" y="2631280"/>
            <a:ext cx="4191000" cy="3845720"/>
          </a:xfrm>
        </p:spPr>
        <p:txBody>
          <a:bodyPr/>
          <a:lstStyle/>
          <a:p>
            <a:pPr marL="0" indent="0">
              <a:buClrTx/>
            </a:pPr>
            <a:r>
              <a:rPr lang="en-US" dirty="0"/>
              <a:t>Junior Duck Stamp Program</a:t>
            </a:r>
          </a:p>
          <a:p>
            <a:pPr marL="0" indent="0">
              <a:buClrTx/>
            </a:pPr>
            <a:r>
              <a:rPr lang="en-US" dirty="0" smtClean="0"/>
              <a:t>Shorebird Sister Schools</a:t>
            </a:r>
          </a:p>
          <a:p>
            <a:pPr marL="0" indent="0">
              <a:buClrTx/>
            </a:pPr>
            <a:r>
              <a:rPr lang="en-US" dirty="0" smtClean="0"/>
              <a:t>Schoolyard Habitat</a:t>
            </a:r>
          </a:p>
          <a:p>
            <a:pPr marL="0" indent="0">
              <a:buClrTx/>
            </a:pPr>
            <a:r>
              <a:rPr lang="en-US" dirty="0" smtClean="0"/>
              <a:t>Nature of Learning</a:t>
            </a:r>
          </a:p>
          <a:p>
            <a:pPr marL="0" indent="0">
              <a:buClrTx/>
            </a:pPr>
            <a:r>
              <a:rPr lang="en-US" dirty="0" smtClean="0"/>
              <a:t>Hands on the Land</a:t>
            </a:r>
          </a:p>
          <a:p>
            <a:pPr marL="0" indent="0">
              <a:buClrTx/>
            </a:pPr>
            <a:r>
              <a:rPr lang="en-US" dirty="0" smtClean="0"/>
              <a:t>Scouting and 4-H</a:t>
            </a:r>
          </a:p>
          <a:p>
            <a:pPr marL="0" indent="0">
              <a:buClrTx/>
            </a:pPr>
            <a:r>
              <a:rPr lang="en-US" dirty="0" smtClean="0"/>
              <a:t>Natural Resource Career Symposium</a:t>
            </a:r>
          </a:p>
          <a:p>
            <a:pPr marL="0" indent="0">
              <a:buNone/>
            </a:pPr>
            <a:endParaRPr lang="en-US" dirty="0"/>
          </a:p>
        </p:txBody>
      </p:sp>
      <p:sp>
        <p:nvSpPr>
          <p:cNvPr id="12" name="Rounded Rectangle 11"/>
          <p:cNvSpPr/>
          <p:nvPr/>
        </p:nvSpPr>
        <p:spPr>
          <a:xfrm>
            <a:off x="304800" y="2438400"/>
            <a:ext cx="3581400" cy="7620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876800" y="2628900"/>
            <a:ext cx="3657600" cy="3810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876800" y="3429000"/>
            <a:ext cx="3657600" cy="3810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876800" y="3803073"/>
            <a:ext cx="3657600" cy="3810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76800" y="4187537"/>
            <a:ext cx="3657600" cy="3810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4674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4500" dirty="0" smtClean="0"/>
              <a:t>FWS YGO Activities</a:t>
            </a:r>
            <a:endParaRPr lang="en-US" sz="4500" dirty="0"/>
          </a:p>
        </p:txBody>
      </p:sp>
      <p:sp>
        <p:nvSpPr>
          <p:cNvPr id="8" name="Rectangle 7"/>
          <p:cNvSpPr/>
          <p:nvPr/>
        </p:nvSpPr>
        <p:spPr>
          <a:xfrm>
            <a:off x="457200" y="1981200"/>
            <a:ext cx="4800600" cy="4770537"/>
          </a:xfrm>
          <a:prstGeom prst="rect">
            <a:avLst/>
          </a:prstGeom>
        </p:spPr>
        <p:txBody>
          <a:bodyPr wrap="square">
            <a:spAutoFit/>
          </a:bodyPr>
          <a:lstStyle/>
          <a:p>
            <a:pPr algn="ctr"/>
            <a:r>
              <a:rPr lang="en-US" sz="2200" u="sng" dirty="0" smtClean="0"/>
              <a:t>Hiring</a:t>
            </a:r>
          </a:p>
          <a:p>
            <a:pPr>
              <a:buFont typeface="Arial" pitchFamily="34" charset="0"/>
              <a:buChar char="•"/>
            </a:pPr>
            <a:r>
              <a:rPr lang="en-US" sz="2200" dirty="0" smtClean="0"/>
              <a:t>Youth Conservation Corps</a:t>
            </a:r>
          </a:p>
          <a:p>
            <a:pPr>
              <a:buFont typeface="Arial" pitchFamily="34" charset="0"/>
              <a:buChar char="•"/>
            </a:pPr>
            <a:r>
              <a:rPr lang="en-US" sz="2200" dirty="0" smtClean="0"/>
              <a:t>Pathways (STEP, SCEP, &amp; PMF)</a:t>
            </a:r>
          </a:p>
          <a:p>
            <a:pPr>
              <a:buFont typeface="Arial" pitchFamily="34" charset="0"/>
              <a:buChar char="•"/>
            </a:pPr>
            <a:r>
              <a:rPr lang="en-US" sz="2200" dirty="0" smtClean="0"/>
              <a:t>Public Land Corps </a:t>
            </a:r>
          </a:p>
          <a:p>
            <a:pPr>
              <a:buFont typeface="Arial" pitchFamily="34" charset="0"/>
              <a:buChar char="•"/>
            </a:pPr>
            <a:r>
              <a:rPr lang="en-US" sz="2200" dirty="0"/>
              <a:t>Partnerships:  Americorps, SCA, NEEF, WDNR, TWS</a:t>
            </a:r>
          </a:p>
          <a:p>
            <a:pPr>
              <a:buFont typeface="Arial" pitchFamily="34" charset="0"/>
              <a:buChar char="•"/>
            </a:pPr>
            <a:r>
              <a:rPr lang="en-US" sz="2200" dirty="0" smtClean="0"/>
              <a:t>Federal Student Ambassador Program</a:t>
            </a:r>
          </a:p>
          <a:p>
            <a:pPr>
              <a:buFont typeface="Arial" pitchFamily="34" charset="0"/>
              <a:buChar char="•"/>
            </a:pPr>
            <a:endParaRPr lang="en-US" sz="2200" dirty="0" smtClean="0"/>
          </a:p>
          <a:p>
            <a:pPr algn="ctr"/>
            <a:r>
              <a:rPr lang="en-US" sz="2200" u="sng" dirty="0" smtClean="0"/>
              <a:t>Professional Development</a:t>
            </a:r>
          </a:p>
          <a:p>
            <a:pPr>
              <a:buFont typeface="Arial" pitchFamily="34" charset="0"/>
              <a:buChar char="•"/>
            </a:pPr>
            <a:r>
              <a:rPr lang="en-US" sz="2200" dirty="0" smtClean="0"/>
              <a:t>Career Discovery Internship Program</a:t>
            </a:r>
          </a:p>
          <a:p>
            <a:pPr>
              <a:buFont typeface="Arial" pitchFamily="34" charset="0"/>
              <a:buChar char="•"/>
            </a:pPr>
            <a:r>
              <a:rPr lang="en-US" sz="2200" dirty="0" smtClean="0"/>
              <a:t>Mentoring Training</a:t>
            </a:r>
          </a:p>
          <a:p>
            <a:pPr>
              <a:buFont typeface="Arial" pitchFamily="34" charset="0"/>
              <a:buChar char="•"/>
            </a:pPr>
            <a:r>
              <a:rPr lang="en-US" sz="2200" dirty="0" smtClean="0"/>
              <a:t>Career Awareness Toolkit</a:t>
            </a:r>
          </a:p>
          <a:p>
            <a:endParaRPr lang="en-US" dirty="0" smtClean="0"/>
          </a:p>
        </p:txBody>
      </p:sp>
      <p:sp>
        <p:nvSpPr>
          <p:cNvPr id="9" name="Text Placeholder 3"/>
          <p:cNvSpPr txBox="1">
            <a:spLocks/>
          </p:cNvSpPr>
          <p:nvPr/>
        </p:nvSpPr>
        <p:spPr>
          <a:xfrm>
            <a:off x="1295400" y="1371601"/>
            <a:ext cx="2667000" cy="533399"/>
          </a:xfrm>
          <a:prstGeom prst="rect">
            <a:avLst/>
          </a:prstGeom>
        </p:spPr>
        <p:txBody>
          <a:bodyPr vert="horz" lIns="45720" tIns="0" rIns="45720" bIns="0" anchor="ctr">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1" i="0" u="sng" strike="noStrike" kern="1200" cap="none" spc="0" normalizeH="0" baseline="0" noProof="0" dirty="0" smtClean="0">
                <a:ln>
                  <a:noFill/>
                </a:ln>
                <a:solidFill>
                  <a:schemeClr val="tx2"/>
                </a:solidFill>
                <a:effectLst/>
                <a:uLnTx/>
                <a:uFillTx/>
                <a:latin typeface="+mn-lt"/>
                <a:ea typeface="+mn-ea"/>
                <a:cs typeface="+mn-cs"/>
              </a:rPr>
              <a:t>Employ</a:t>
            </a:r>
            <a:endParaRPr kumimoji="0" lang="en-US" sz="2400" b="1" i="0" u="sng" strike="noStrike" kern="1200" cap="none" spc="0" normalizeH="0" baseline="0" noProof="0" dirty="0">
              <a:ln>
                <a:noFill/>
              </a:ln>
              <a:solidFill>
                <a:schemeClr val="tx2"/>
              </a:solidFill>
              <a:effectLst/>
              <a:uLnTx/>
              <a:uFillTx/>
              <a:latin typeface="+mn-lt"/>
              <a:ea typeface="+mn-ea"/>
              <a:cs typeface="+mn-cs"/>
            </a:endParaRPr>
          </a:p>
        </p:txBody>
      </p:sp>
      <p:pic>
        <p:nvPicPr>
          <p:cNvPr id="14" name="Picture 9" descr="1"/>
          <p:cNvPicPr>
            <a:picLocks noChangeAspect="1" noChangeArrowheads="1"/>
          </p:cNvPicPr>
          <p:nvPr/>
        </p:nvPicPr>
        <p:blipFill>
          <a:blip r:embed="rId3" cstate="print"/>
          <a:srcRect l="17206" r="20610"/>
          <a:stretch>
            <a:fillRect/>
          </a:stretch>
        </p:blipFill>
        <p:spPr bwMode="auto">
          <a:xfrm>
            <a:off x="6096000" y="1981200"/>
            <a:ext cx="1741488" cy="3733800"/>
          </a:xfrm>
          <a:prstGeom prst="rect">
            <a:avLst/>
          </a:prstGeom>
          <a:noFill/>
          <a:ln w="9525">
            <a:noFill/>
            <a:miter lim="800000"/>
            <a:headEnd/>
            <a:tailEnd/>
          </a:ln>
        </p:spPr>
      </p:pic>
      <p:sp>
        <p:nvSpPr>
          <p:cNvPr id="11" name="Rounded Rectangle 10"/>
          <p:cNvSpPr/>
          <p:nvPr/>
        </p:nvSpPr>
        <p:spPr>
          <a:xfrm>
            <a:off x="533400" y="2362200"/>
            <a:ext cx="4724400" cy="9906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4267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85800"/>
          </a:xfrm>
        </p:spPr>
        <p:txBody>
          <a:bodyPr>
            <a:normAutofit fontScale="90000"/>
          </a:bodyPr>
          <a:lstStyle/>
          <a:p>
            <a:pPr algn="ctr"/>
            <a:r>
              <a:rPr lang="en-US" dirty="0" smtClean="0"/>
              <a:t>Internet One Stop Shop</a:t>
            </a:r>
            <a:endParaRPr lang="en-US" dirty="0"/>
          </a:p>
        </p:txBody>
      </p:sp>
      <p:pic>
        <p:nvPicPr>
          <p:cNvPr id="4" name="Content Placeholder 3" descr="YouthGo_03.png"/>
          <p:cNvPicPr>
            <a:picLocks noGrp="1" noChangeAspect="1"/>
          </p:cNvPicPr>
          <p:nvPr>
            <p:ph idx="1"/>
          </p:nvPr>
        </p:nvPicPr>
        <p:blipFill>
          <a:blip r:embed="rId3" cstate="print"/>
          <a:stretch>
            <a:fillRect/>
          </a:stretch>
        </p:blipFill>
        <p:spPr>
          <a:xfrm>
            <a:off x="1828800" y="1295400"/>
            <a:ext cx="5715000" cy="5151437"/>
          </a:xfrm>
          <a:prstGeom prst="rect">
            <a:avLst/>
          </a:prstGeom>
        </p:spPr>
      </p:pic>
    </p:spTree>
    <p:extLst>
      <p:ext uri="{BB962C8B-B14F-4D97-AF65-F5344CB8AC3E}">
        <p14:creationId xmlns:p14="http://schemas.microsoft.com/office/powerpoint/2010/main" val="7690019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442" b="6442"/>
          <a:stretch/>
        </p:blipFill>
        <p:spPr bwMode="auto">
          <a:xfrm>
            <a:off x="38100" y="897082"/>
            <a:ext cx="8991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76200"/>
            <a:ext cx="8305800" cy="914400"/>
          </a:xfrm>
        </p:spPr>
        <p:txBody>
          <a:bodyPr/>
          <a:lstStyle/>
          <a:p>
            <a:r>
              <a:rPr lang="en-US" dirty="0" smtClean="0"/>
              <a:t>FWS National Organization</a:t>
            </a:r>
            <a:endParaRPr lang="en-US" dirty="0"/>
          </a:p>
        </p:txBody>
      </p:sp>
      <p:sp>
        <p:nvSpPr>
          <p:cNvPr id="4" name="Rounded Rectangle 3"/>
          <p:cNvSpPr/>
          <p:nvPr/>
        </p:nvSpPr>
        <p:spPr>
          <a:xfrm>
            <a:off x="685800" y="2895600"/>
            <a:ext cx="7696200" cy="6096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47800" y="6054437"/>
            <a:ext cx="6172200" cy="65116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2990850"/>
            <a:ext cx="685800" cy="4191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451264" y="2990850"/>
            <a:ext cx="685800" cy="4191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137064" y="2990850"/>
            <a:ext cx="685800" cy="4191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822864" y="2990850"/>
            <a:ext cx="685800" cy="4191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515592" y="2990850"/>
            <a:ext cx="685800" cy="4191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3614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05800" cy="838200"/>
          </a:xfrm>
        </p:spPr>
        <p:txBody>
          <a:bodyPr/>
          <a:lstStyle/>
          <a:p>
            <a:r>
              <a:rPr lang="en-US" dirty="0" smtClean="0"/>
              <a:t>FWS Regional Organization</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27" y="1066801"/>
            <a:ext cx="9067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9452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4214</TotalTime>
  <Words>1382</Words>
  <Application>Microsoft Macintosh PowerPoint</Application>
  <PresentationFormat>On-screen Show (4:3)</PresentationFormat>
  <Paragraphs>171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PowerPoint Presentation</vt:lpstr>
      <vt:lpstr>Session Objectives</vt:lpstr>
      <vt:lpstr>Why Youth?</vt:lpstr>
      <vt:lpstr>FWS YGO Goals</vt:lpstr>
      <vt:lpstr>FWS YGO Activities</vt:lpstr>
      <vt:lpstr>FWS YGO Activities</vt:lpstr>
      <vt:lpstr>Internet One Stop Shop</vt:lpstr>
      <vt:lpstr>FWS National Organization</vt:lpstr>
      <vt:lpstr>FWS Regional Organization</vt:lpstr>
      <vt:lpstr>Key Regional Office Contacts</vt:lpstr>
      <vt:lpstr>FWS Field Unit Organization</vt:lpstr>
      <vt:lpstr>Key Field Facilities </vt:lpstr>
      <vt:lpstr>PowerPoint Presentation</vt:lpstr>
      <vt:lpstr>Learn More:</vt:lpstr>
      <vt:lpstr>Questions &amp; Discussion</vt:lpstr>
    </vt:vector>
  </TitlesOfParts>
  <Company>U.S. Fish &amp; Wildlife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jady</dc:creator>
  <cp:lastModifiedBy>James McGirt</cp:lastModifiedBy>
  <cp:revision>252</cp:revision>
  <dcterms:created xsi:type="dcterms:W3CDTF">2010-11-10T19:24:03Z</dcterms:created>
  <dcterms:modified xsi:type="dcterms:W3CDTF">2012-05-15T17:56:21Z</dcterms:modified>
</cp:coreProperties>
</file>